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10/29/2012</a:t>
            </a:fld>
            <a:endParaRPr lang="en-US"/>
          </a:p>
        </p:txBody>
      </p:sp>
      <p:sp>
        <p:nvSpPr>
          <p:cNvPr id="2" name="Footer Placeholder 1"/>
          <p:cNvSpPr>
            <a:spLocks noGrp="1"/>
          </p:cNvSpPr>
          <p:nvPr>
            <p:ph type="ftr" sz="quarter" idx="11"/>
          </p:nvPr>
        </p:nvSpPr>
        <p:spPr/>
        <p:txBody>
          <a:bodyPr/>
          <a:lstStyle/>
          <a:p>
            <a:endParaRPr kumimoji="0" lang="en-US"/>
          </a:p>
        </p:txBody>
      </p:sp>
      <p:sp>
        <p:nvSpPr>
          <p:cNvPr id="15" name="Slide Number Placeholder 14"/>
          <p:cNvSpPr>
            <a:spLocks noGrp="1"/>
          </p:cNvSpPr>
          <p:nvPr>
            <p:ph type="sldNum" sz="quarter" idx="12"/>
          </p:nvPr>
        </p:nvSpPr>
        <p:spPr>
          <a:xfrm>
            <a:off x="8229600" y="6473952"/>
            <a:ext cx="758952" cy="246888"/>
          </a:xfrm>
        </p:spPr>
        <p:txBody>
          <a:bodyPr/>
          <a:lstStyle/>
          <a:p>
            <a:fld id="{CA15C064-DD44-4CAC-873E-2D1F54821676}" type="slidenum">
              <a:rPr kumimoji="0" lang="en-US" smtClean="0"/>
              <a:pPr eaLnBrk="1" latinLnBrk="0" hangingPunct="1"/>
              <a:t>‹#›</a:t>
            </a:fld>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10/29/2012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10/29/2012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10/29/2012</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kumimoji="0" lang="en-US"/>
          </a:p>
        </p:txBody>
      </p:sp>
      <p:sp>
        <p:nvSpPr>
          <p:cNvPr id="16" name="Slide Number Placeholder 15"/>
          <p:cNvSpPr>
            <a:spLocks noGrp="1"/>
          </p:cNvSpPr>
          <p:nvPr>
            <p:ph type="sldNum" sz="quarter" idx="12"/>
          </p:nvPr>
        </p:nvSpPr>
        <p:spPr>
          <a:xfrm>
            <a:off x="8229600" y="6473952"/>
            <a:ext cx="758952" cy="246888"/>
          </a:xfrm>
        </p:spPr>
        <p:txBody>
          <a:bodyPr/>
          <a:lstStyle/>
          <a:p>
            <a:fld id="{CA15C064-DD44-4CAC-873E-2D1F54821676}" type="slidenum">
              <a:rPr kumimoji="0" lang="en-US" smtClean="0"/>
              <a:pPr eaLnBrk="1" latinLnBrk="0" hangingPunct="1"/>
              <a:t>‹#›</a:t>
            </a:fld>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10/29/2012</a:t>
            </a:fld>
            <a:endParaRPr lang="en-US"/>
          </a:p>
        </p:txBody>
      </p:sp>
      <p:sp>
        <p:nvSpPr>
          <p:cNvPr id="11" name="Footer Placeholder 10"/>
          <p:cNvSpPr>
            <a:spLocks noGrp="1"/>
          </p:cNvSpPr>
          <p:nvPr>
            <p:ph type="ftr" sz="quarter" idx="11"/>
          </p:nvPr>
        </p:nvSpPr>
        <p:spPr/>
        <p:txBody>
          <a:bodyPr/>
          <a:lstStyle/>
          <a:p>
            <a:endParaRPr kumimoji="0" lang="en-US"/>
          </a:p>
        </p:txBody>
      </p:sp>
      <p:sp>
        <p:nvSpPr>
          <p:cNvPr id="16" name="Slide Number Placeholder 1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10/29/2012</a:t>
            </a:fld>
            <a:endParaRPr lang="en-US"/>
          </a:p>
        </p:txBody>
      </p:sp>
      <p:sp>
        <p:nvSpPr>
          <p:cNvPr id="10" name="Footer Placeholder 9"/>
          <p:cNvSpPr>
            <a:spLocks noGrp="1"/>
          </p:cNvSpPr>
          <p:nvPr>
            <p:ph type="ftr" sz="quarter" idx="11"/>
          </p:nvPr>
        </p:nvSpPr>
        <p:spPr/>
        <p:txBody>
          <a:bodyPr/>
          <a:lstStyle/>
          <a:p>
            <a:endParaRPr kumimoji="0" lang="en-US"/>
          </a:p>
        </p:txBody>
      </p:sp>
      <p:sp>
        <p:nvSpPr>
          <p:cNvPr id="31" name="Slide Number Placeholder 30"/>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10/29/2012</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229600" y="6477000"/>
            <a:ext cx="762000" cy="246888"/>
          </a:xfrm>
        </p:spPr>
        <p:txBody>
          <a:bodyPr/>
          <a:lstStyle/>
          <a:p>
            <a:fld id="{CA15C064-DD44-4CAC-873E-2D1F54821676}" type="slidenum">
              <a:rPr kumimoji="0" lang="en-US" smtClean="0"/>
              <a:pPr eaLnBrk="1" latinLnBrk="0" hangingPunct="1"/>
              <a:t>‹#›</a:t>
            </a:fld>
            <a:endParaRPr kumimoji="0" lang="en-US" dirty="0"/>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10/29/2012</a:t>
            </a:fld>
            <a:endParaRPr lang="en-US"/>
          </a:p>
        </p:txBody>
      </p:sp>
      <p:sp>
        <p:nvSpPr>
          <p:cNvPr id="21" name="Footer Placeholder 20"/>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10/29/2012</a:t>
            </a:fld>
            <a:endParaRPr lang="en-US"/>
          </a:p>
        </p:txBody>
      </p:sp>
      <p:sp>
        <p:nvSpPr>
          <p:cNvPr id="24" name="Footer Placeholder 23"/>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10/29/2012</a:t>
            </a:fld>
            <a:endParaRPr lang="en-US"/>
          </a:p>
        </p:txBody>
      </p:sp>
      <p:sp>
        <p:nvSpPr>
          <p:cNvPr id="29" name="Footer Placeholder 28"/>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10/29/2012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31" name="Slide Number Placeholder 30"/>
          <p:cNvSpPr>
            <a:spLocks noGrp="1"/>
          </p:cNvSpPr>
          <p:nvPr>
            <p:ph type="sldNum" sz="quarter" idx="12"/>
          </p:nvPr>
        </p:nvSpPr>
        <p:spPr/>
        <p:txBody>
          <a:bodyPr/>
          <a:lstStyle/>
          <a:p>
            <a:fld id="{CA15C064-DD44-4CAC-873E-2D1F54821676}" type="slidenum">
              <a:rPr kumimoji="0" lang="en-US" smtClean="0"/>
              <a:pPr eaLnBrk="1" latinLnBrk="0" hangingPunct="1"/>
              <a:t>‹#›</a:t>
            </a:fld>
            <a:endParaRPr kumimoji="0"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lgn="l" eaLnBrk="1" latinLnBrk="0" hangingPunct="1"/>
            <a:fld id="{74CBEAF9-9E58-4CC8-A6FF-6DD8A58DEEA4}" type="datetimeFigureOut">
              <a:rPr lang="en-US" smtClean="0"/>
              <a:pPr algn="l" eaLnBrk="1" latinLnBrk="0" hangingPunct="1"/>
              <a:t>10/29/2012</a:t>
            </a:fld>
            <a:endParaRPr lang="en-US" dirty="0">
              <a:solidFill>
                <a:schemeClr val="accent1">
                  <a:shade val="75000"/>
                </a:schemeClr>
              </a:solidFill>
            </a:endParaRPr>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lgn="r" eaLnBrk="1" latinLnBrk="0" hangingPunct="1"/>
            <a:endParaRPr kumimoji="0" lang="en-US" dirty="0">
              <a:solidFill>
                <a:schemeClr val="accent1">
                  <a:shade val="75000"/>
                </a:schemeClr>
              </a:solidFill>
            </a:endParaRPr>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and Unit Planning</a:t>
            </a:r>
            <a:endParaRPr lang="en-US" dirty="0"/>
          </a:p>
        </p:txBody>
      </p:sp>
      <p:sp>
        <p:nvSpPr>
          <p:cNvPr id="3" name="Subtitle 2"/>
          <p:cNvSpPr>
            <a:spLocks noGrp="1"/>
          </p:cNvSpPr>
          <p:nvPr>
            <p:ph type="subTitle" idx="1"/>
          </p:nvPr>
        </p:nvSpPr>
        <p:spPr/>
        <p:txBody>
          <a:bodyPr/>
          <a:lstStyle/>
          <a:p>
            <a:r>
              <a:rPr lang="en-US" dirty="0" smtClean="0"/>
              <a:t>435 Social Studies Methods</a:t>
            </a:r>
            <a:endParaRPr lang="en-US" dirty="0"/>
          </a:p>
        </p:txBody>
      </p:sp>
    </p:spTree>
    <p:extLst>
      <p:ext uri="{BB962C8B-B14F-4D97-AF65-F5344CB8AC3E}">
        <p14:creationId xmlns:p14="http://schemas.microsoft.com/office/powerpoint/2010/main" val="16915558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General Questions or Concerns do you have?</a:t>
            </a:r>
            <a:endParaRPr lang="en-US" dirty="0"/>
          </a:p>
        </p:txBody>
      </p:sp>
      <p:sp>
        <p:nvSpPr>
          <p:cNvPr id="3" name="Content Placeholder 2"/>
          <p:cNvSpPr>
            <a:spLocks noGrp="1"/>
          </p:cNvSpPr>
          <p:nvPr>
            <p:ph idx="1"/>
          </p:nvPr>
        </p:nvSpPr>
        <p:spPr/>
        <p:txBody>
          <a:bodyPr/>
          <a:lstStyle/>
          <a:p>
            <a:r>
              <a:rPr lang="en-US" dirty="0" smtClean="0"/>
              <a:t>Before you can start lesson planning you must be familiar with the national, state, and district standards</a:t>
            </a:r>
          </a:p>
          <a:p>
            <a:r>
              <a:rPr lang="en-US" dirty="0" smtClean="0"/>
              <a:t>NC Standard Course of Study </a:t>
            </a:r>
            <a:r>
              <a:rPr lang="en-US" dirty="0" smtClean="0"/>
              <a:t>,the </a:t>
            </a:r>
            <a:r>
              <a:rPr lang="en-US" dirty="0" smtClean="0"/>
              <a:t>Essential </a:t>
            </a:r>
            <a:r>
              <a:rPr lang="en-US" dirty="0" smtClean="0"/>
              <a:t>Standards, and Common Core</a:t>
            </a:r>
            <a:endParaRPr lang="en-US" dirty="0" smtClean="0"/>
          </a:p>
          <a:p>
            <a:r>
              <a:rPr lang="en-US" dirty="0" smtClean="0"/>
              <a:t>Take a look at these </a:t>
            </a:r>
            <a:r>
              <a:rPr lang="en-US" dirty="0" smtClean="0"/>
              <a:t>three </a:t>
            </a:r>
            <a:r>
              <a:rPr lang="en-US" dirty="0" smtClean="0"/>
              <a:t>and make comparisons. What is </a:t>
            </a:r>
            <a:r>
              <a:rPr lang="en-US" dirty="0" smtClean="0"/>
              <a:t>similar? </a:t>
            </a:r>
            <a:r>
              <a:rPr lang="en-US" dirty="0"/>
              <a:t>W</a:t>
            </a:r>
            <a:r>
              <a:rPr lang="en-US" dirty="0" smtClean="0"/>
              <a:t>hat </a:t>
            </a:r>
            <a:r>
              <a:rPr lang="en-US" dirty="0" smtClean="0"/>
              <a:t>is different?</a:t>
            </a:r>
            <a:endParaRPr lang="en-US" dirty="0"/>
          </a:p>
        </p:txBody>
      </p:sp>
    </p:spTree>
    <p:extLst>
      <p:ext uri="{BB962C8B-B14F-4D97-AF65-F5344CB8AC3E}">
        <p14:creationId xmlns:p14="http://schemas.microsoft.com/office/powerpoint/2010/main" val="2742991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 mapping</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What might this involve?</a:t>
            </a:r>
          </a:p>
          <a:p>
            <a:r>
              <a:rPr lang="en-US" dirty="0" smtClean="0"/>
              <a:t>Time</a:t>
            </a:r>
          </a:p>
          <a:p>
            <a:r>
              <a:rPr lang="en-US" dirty="0" smtClean="0"/>
              <a:t>Sequencing</a:t>
            </a:r>
          </a:p>
          <a:p>
            <a:r>
              <a:rPr lang="en-US" dirty="0" smtClean="0"/>
              <a:t>Collaboration</a:t>
            </a:r>
          </a:p>
          <a:p>
            <a:r>
              <a:rPr lang="en-US" dirty="0" smtClean="0"/>
              <a:t>Interdisciplinary units</a:t>
            </a:r>
          </a:p>
          <a:p>
            <a:r>
              <a:rPr lang="en-US" dirty="0" smtClean="0"/>
              <a:t>Integrative</a:t>
            </a:r>
          </a:p>
          <a:p>
            <a:r>
              <a:rPr lang="en-US" dirty="0" smtClean="0"/>
              <a:t>Resources</a:t>
            </a:r>
          </a:p>
          <a:p>
            <a:r>
              <a:rPr lang="en-US" dirty="0" smtClean="0"/>
              <a:t>Note teacher work days, holidays, dates grades are due and report cards go out</a:t>
            </a:r>
          </a:p>
          <a:p>
            <a:r>
              <a:rPr lang="en-US" dirty="0" smtClean="0"/>
              <a:t>Timing is everything!!!!</a:t>
            </a:r>
          </a:p>
          <a:p>
            <a:endParaRPr lang="en-US" dirty="0"/>
          </a:p>
        </p:txBody>
      </p:sp>
    </p:spTree>
    <p:extLst>
      <p:ext uri="{BB962C8B-B14F-4D97-AF65-F5344CB8AC3E}">
        <p14:creationId xmlns:p14="http://schemas.microsoft.com/office/powerpoint/2010/main" val="4286737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Identifying and stating goals</a:t>
            </a:r>
            <a:endParaRPr lang="en-US" dirty="0"/>
          </a:p>
        </p:txBody>
      </p:sp>
      <p:sp>
        <p:nvSpPr>
          <p:cNvPr id="3" name="Content Placeholder 2"/>
          <p:cNvSpPr>
            <a:spLocks noGrp="1"/>
          </p:cNvSpPr>
          <p:nvPr>
            <p:ph idx="1"/>
          </p:nvPr>
        </p:nvSpPr>
        <p:spPr/>
        <p:txBody>
          <a:bodyPr>
            <a:normAutofit fontScale="92500"/>
          </a:bodyPr>
          <a:lstStyle/>
          <a:p>
            <a:r>
              <a:rPr lang="en-US" dirty="0" smtClean="0"/>
              <a:t>What are the curricular goals you want to establish year long for your students?</a:t>
            </a:r>
          </a:p>
          <a:p>
            <a:r>
              <a:rPr lang="en-US" dirty="0" smtClean="0"/>
              <a:t>Distinguished by their level of </a:t>
            </a:r>
            <a:r>
              <a:rPr lang="en-US" b="1" dirty="0" smtClean="0"/>
              <a:t>generality</a:t>
            </a:r>
          </a:p>
          <a:p>
            <a:r>
              <a:rPr lang="en-US" dirty="0" smtClean="0"/>
              <a:t>The course of study for this year will help students:</a:t>
            </a:r>
          </a:p>
          <a:p>
            <a:pPr marL="0" indent="0">
              <a:buNone/>
            </a:pPr>
            <a:r>
              <a:rPr lang="en-US" dirty="0"/>
              <a:t>	</a:t>
            </a:r>
            <a:r>
              <a:rPr lang="en-US" dirty="0" smtClean="0"/>
              <a:t>Appreciate diversity and multiple </a:t>
            </a:r>
            <a:r>
              <a:rPr lang="en-US" dirty="0"/>
              <a:t>	</a:t>
            </a:r>
            <a:r>
              <a:rPr lang="en-US" dirty="0" smtClean="0"/>
              <a:t>perspectives</a:t>
            </a:r>
          </a:p>
          <a:p>
            <a:pPr marL="0" indent="0">
              <a:buNone/>
            </a:pPr>
            <a:r>
              <a:rPr lang="en-US" dirty="0"/>
              <a:t>	</a:t>
            </a:r>
            <a:r>
              <a:rPr lang="en-US" dirty="0" smtClean="0"/>
              <a:t>Become effective and engaging citizens</a:t>
            </a:r>
          </a:p>
          <a:p>
            <a:pPr marL="0" indent="0">
              <a:buNone/>
            </a:pPr>
            <a:r>
              <a:rPr lang="en-US" dirty="0" smtClean="0"/>
              <a:t>Pg. 91	</a:t>
            </a:r>
          </a:p>
          <a:p>
            <a:pPr marL="0" indent="0">
              <a:buNone/>
            </a:pPr>
            <a:r>
              <a:rPr lang="en-US" dirty="0" smtClean="0"/>
              <a:t>Example:  Goals of Standard Course of Study</a:t>
            </a:r>
          </a:p>
          <a:p>
            <a:pPr marL="0" indent="0">
              <a:buNone/>
            </a:pPr>
            <a:endParaRPr lang="en-US" dirty="0"/>
          </a:p>
        </p:txBody>
      </p:sp>
    </p:spTree>
    <p:extLst>
      <p:ext uri="{BB962C8B-B14F-4D97-AF65-F5344CB8AC3E}">
        <p14:creationId xmlns:p14="http://schemas.microsoft.com/office/powerpoint/2010/main" val="2721285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normAutofit lnSpcReduction="10000"/>
          </a:bodyPr>
          <a:lstStyle/>
          <a:p>
            <a:r>
              <a:rPr lang="en-US" dirty="0" smtClean="0"/>
              <a:t>Specific</a:t>
            </a:r>
          </a:p>
          <a:p>
            <a:r>
              <a:rPr lang="en-US" dirty="0" smtClean="0"/>
              <a:t>Identifies the learning that needs to take place to accomplish goals</a:t>
            </a:r>
          </a:p>
          <a:p>
            <a:r>
              <a:rPr lang="en-US" dirty="0" smtClean="0"/>
              <a:t>Specific statements of what students are expected to learn and/or do as the outcome of some measure of instruction</a:t>
            </a:r>
          </a:p>
          <a:p>
            <a:r>
              <a:rPr lang="en-US" dirty="0" smtClean="0"/>
              <a:t>Individual lessons, unit of study, or entire year’s course of study</a:t>
            </a:r>
          </a:p>
          <a:p>
            <a:r>
              <a:rPr lang="en-US" dirty="0" smtClean="0"/>
              <a:t>May be included in more than one lesson</a:t>
            </a:r>
            <a:endParaRPr lang="en-US" dirty="0"/>
          </a:p>
        </p:txBody>
      </p:sp>
    </p:spTree>
    <p:extLst>
      <p:ext uri="{BB962C8B-B14F-4D97-AF65-F5344CB8AC3E}">
        <p14:creationId xmlns:p14="http://schemas.microsoft.com/office/powerpoint/2010/main" val="3810904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Identifying and stating objectives</a:t>
            </a:r>
            <a:endParaRPr lang="en-US" dirty="0"/>
          </a:p>
        </p:txBody>
      </p:sp>
      <p:sp>
        <p:nvSpPr>
          <p:cNvPr id="3" name="Content Placeholder 2"/>
          <p:cNvSpPr>
            <a:spLocks noGrp="1"/>
          </p:cNvSpPr>
          <p:nvPr>
            <p:ph idx="1"/>
          </p:nvPr>
        </p:nvSpPr>
        <p:spPr/>
        <p:txBody>
          <a:bodyPr>
            <a:normAutofit lnSpcReduction="10000"/>
          </a:bodyPr>
          <a:lstStyle/>
          <a:p>
            <a:r>
              <a:rPr lang="en-US" dirty="0" smtClean="0"/>
              <a:t>SWBAT (students will be able to)</a:t>
            </a:r>
          </a:p>
          <a:p>
            <a:r>
              <a:rPr lang="en-US" dirty="0" smtClean="0"/>
              <a:t>Identify correctly at least five of the countries of Africa by writing in their names on an outline map</a:t>
            </a:r>
          </a:p>
          <a:p>
            <a:r>
              <a:rPr lang="en-US" dirty="0" smtClean="0"/>
              <a:t>Using a timeline you have constructed, place with 80% accuracy a set of 10 events and their corresponding dates</a:t>
            </a:r>
          </a:p>
          <a:p>
            <a:r>
              <a:rPr lang="en-US" dirty="0" smtClean="0"/>
              <a:t>Define orally the terms natural resources, ozone layer, smog, radon, and global warming</a:t>
            </a:r>
            <a:endParaRPr lang="en-US" dirty="0"/>
          </a:p>
        </p:txBody>
      </p:sp>
    </p:spTree>
    <p:extLst>
      <p:ext uri="{BB962C8B-B14F-4D97-AF65-F5344CB8AC3E}">
        <p14:creationId xmlns:p14="http://schemas.microsoft.com/office/powerpoint/2010/main" val="1176320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What might be a goal for studying the American Revolution?</a:t>
            </a:r>
          </a:p>
          <a:p>
            <a:r>
              <a:rPr lang="en-US" dirty="0" smtClean="0"/>
              <a:t>Look at this objective:  How can a teacher generate  their own objective based on this?</a:t>
            </a:r>
          </a:p>
          <a:p>
            <a:r>
              <a:rPr lang="en-US" dirty="0"/>
              <a:t>2.05 Describe the impact of documents such as the Mecklenburg Resolves, the Halifax Resolves, the Albany Plan of Union, the Declaration of Independence, the State Constitution of 1776, the Articles of Confederation, the United States Constitution, and the Bill of Rights on the formation of the state and national governments.</a:t>
            </a:r>
          </a:p>
        </p:txBody>
      </p:sp>
    </p:spTree>
    <p:extLst>
      <p:ext uri="{BB962C8B-B14F-4D97-AF65-F5344CB8AC3E}">
        <p14:creationId xmlns:p14="http://schemas.microsoft.com/office/powerpoint/2010/main" val="318442073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92</TotalTime>
  <Words>347</Words>
  <Application>Microsoft Office PowerPoint</Application>
  <PresentationFormat>On-screen Show (4:3)</PresentationFormat>
  <Paragraphs>39</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Trek</vt:lpstr>
      <vt:lpstr>Lesson and Unit Planning</vt:lpstr>
      <vt:lpstr>What General Questions or Concerns do you have?</vt:lpstr>
      <vt:lpstr>Curriculum mapping</vt:lpstr>
      <vt:lpstr>Identifying and stating goals</vt:lpstr>
      <vt:lpstr>Objectives</vt:lpstr>
      <vt:lpstr>Identifying and stating objectives</vt:lpstr>
      <vt:lpstr>Practice……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and Unit Planning</dc:title>
  <dc:creator>Crystal&amp;Brian</dc:creator>
  <cp:lastModifiedBy>Crystal&amp;Brian</cp:lastModifiedBy>
  <cp:revision>4</cp:revision>
  <dcterms:created xsi:type="dcterms:W3CDTF">2011-10-04T02:37:20Z</dcterms:created>
  <dcterms:modified xsi:type="dcterms:W3CDTF">2012-10-30T02:49:54Z</dcterms:modified>
</cp:coreProperties>
</file>